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7dcf6177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d7dcf61778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100eb2db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d100eb2dbc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963eae8c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963eae8ca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963eae8ca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963eae8ca8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100eb2db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d100eb2dbc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100eb2db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d100eb2dbc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d100eb2db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d100eb2dbc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d100eb2db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d100eb2dbc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963cd10e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  <p:sp>
        <p:nvSpPr>
          <p:cNvPr id="298" name="Google Shape;298;g3963cd10e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100eb2db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d100eb2dbc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963cd10e4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  <p:sp>
        <p:nvSpPr>
          <p:cNvPr id="319" name="Google Shape;319;g3963cd10e4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3777275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93777275b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a865f6ac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Sheehan: (Left) An Olympic torch was passed from class to class, and each class added a winter goal to the scroll inside the torch. The scroll was then unrolled and displayed. (Right) Students dressed in green for Saint Patrick’s Day this week.</a:t>
            </a:r>
            <a:endParaRPr/>
          </a:p>
        </p:txBody>
      </p:sp>
      <p:sp>
        <p:nvSpPr>
          <p:cNvPr id="151" name="Google Shape;151;g3ca865f6ac5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117eef07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Downey: Author/illustrator/graphic artist Jonathan Todd met with students in grades 4 and 5.</a:t>
            </a:r>
            <a:endParaRPr/>
          </a:p>
        </p:txBody>
      </p:sp>
      <p:sp>
        <p:nvSpPr>
          <p:cNvPr id="161" name="Google Shape;161;g3d117eef071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117eef07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Martha Jones: Second graders created art work to share with their classmates through words and pictures how they embrace one of the MJ Core Values.</a:t>
            </a:r>
            <a:endParaRPr/>
          </a:p>
        </p:txBody>
      </p:sp>
      <p:sp>
        <p:nvSpPr>
          <p:cNvPr id="171" name="Google Shape;171;g3d117eef07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117eef07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TMS: Eighth graders participated in the Book Buddies program where TMS students read to first graders across the district. </a:t>
            </a:r>
            <a:endParaRPr/>
          </a:p>
        </p:txBody>
      </p:sp>
      <p:sp>
        <p:nvSpPr>
          <p:cNvPr id="180" name="Google Shape;180;g3d117eef071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117eef07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WHS: The high school Asian Culture Club and Mandarin language class had their annual </a:t>
            </a:r>
            <a:r>
              <a:rPr lang="en-US"/>
              <a:t>visit</a:t>
            </a:r>
            <a:r>
              <a:rPr lang="en-US"/>
              <a:t> to the Integrated Preschool where they taught in the classroom, showed cultural artifacts and performed Chinese yoyo.</a:t>
            </a:r>
            <a:endParaRPr/>
          </a:p>
        </p:txBody>
      </p:sp>
      <p:sp>
        <p:nvSpPr>
          <p:cNvPr id="190" name="Google Shape;190;g3d117eef071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5e28ef70b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c5e28ef70b_0_2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d100eb2db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d100eb2dbc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86" name="Google Shape;86;p14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98" name="Google Shape;98;p17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M3wXyMttM-IfFnyVJcy4ASmDM_XOUepp/view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wdv5xbDdKIBbKJgVpTVxFgGSnPqD-i1u/view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0" y="-258102"/>
            <a:ext cx="5255669" cy="10545217"/>
            <a:chOff x="0" y="-66675"/>
            <a:chExt cx="1384200" cy="3538901"/>
          </a:xfrm>
        </p:grpSpPr>
        <p:sp>
          <p:nvSpPr>
            <p:cNvPr id="130" name="Google Shape;130;p25"/>
            <p:cNvSpPr/>
            <p:nvPr/>
          </p:nvSpPr>
          <p:spPr>
            <a:xfrm>
              <a:off x="0" y="0"/>
              <a:ext cx="1384190" cy="3472226"/>
            </a:xfrm>
            <a:custGeom>
              <a:rect b="b" l="l" r="r" t="t"/>
              <a:pathLst>
                <a:path extrusionOk="0" h="3472226" w="1384190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131" name="Google Shape;131;p25"/>
            <p:cNvSpPr txBox="1"/>
            <p:nvPr/>
          </p:nvSpPr>
          <p:spPr>
            <a:xfrm>
              <a:off x="0" y="-66675"/>
              <a:ext cx="1384200" cy="3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25"/>
          <p:cNvGrpSpPr/>
          <p:nvPr/>
        </p:nvGrpSpPr>
        <p:grpSpPr>
          <a:xfrm>
            <a:off x="8673668" y="2841073"/>
            <a:ext cx="78989" cy="3815884"/>
            <a:chOff x="0" y="-66675"/>
            <a:chExt cx="20803" cy="1005000"/>
          </a:xfrm>
        </p:grpSpPr>
        <p:sp>
          <p:nvSpPr>
            <p:cNvPr id="133" name="Google Shape;133;p25"/>
            <p:cNvSpPr/>
            <p:nvPr/>
          </p:nvSpPr>
          <p:spPr>
            <a:xfrm>
              <a:off x="0" y="0"/>
              <a:ext cx="20803" cy="938233"/>
            </a:xfrm>
            <a:custGeom>
              <a:rect b="b" l="l" r="r" t="t"/>
              <a:pathLst>
                <a:path extrusionOk="0" h="938233" w="2080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</p:sp>
        <p:sp>
          <p:nvSpPr>
            <p:cNvPr id="134" name="Google Shape;134;p25"/>
            <p:cNvSpPr txBox="1"/>
            <p:nvPr/>
          </p:nvSpPr>
          <p:spPr>
            <a:xfrm>
              <a:off x="0" y="-66675"/>
              <a:ext cx="207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25"/>
          <p:cNvSpPr/>
          <p:nvPr/>
        </p:nvSpPr>
        <p:spPr>
          <a:xfrm>
            <a:off x="2111945" y="1774386"/>
            <a:ext cx="6170378" cy="6202042"/>
          </a:xfrm>
          <a:custGeom>
            <a:rect b="b" l="l" r="r" t="t"/>
            <a:pathLst>
              <a:path extrusionOk="0" h="6202042" w="6170378">
                <a:moveTo>
                  <a:pt x="0" y="0"/>
                </a:moveTo>
                <a:lnTo>
                  <a:pt x="6170379" y="0"/>
                </a:lnTo>
                <a:lnTo>
                  <a:pt x="6170379" y="6202042"/>
                </a:lnTo>
                <a:lnTo>
                  <a:pt x="0" y="6202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25"/>
          <p:cNvSpPr txBox="1"/>
          <p:nvPr/>
        </p:nvSpPr>
        <p:spPr>
          <a:xfrm>
            <a:off x="8944200" y="3093675"/>
            <a:ext cx="93438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757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rPr>
              <a:t>Westwood </a:t>
            </a:r>
            <a:endParaRPr b="1" sz="6757">
              <a:solidFill>
                <a:srgbClr val="19191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757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rPr>
              <a:t>School Committee</a:t>
            </a:r>
            <a:endParaRPr b="1" sz="6757">
              <a:solidFill>
                <a:srgbClr val="19191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4000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rPr>
              <a:t>March 19, 2026</a:t>
            </a:r>
            <a:endParaRPr b="1" sz="3600">
              <a:solidFill>
                <a:srgbClr val="191919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B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/>
          <p:nvPr/>
        </p:nvSpPr>
        <p:spPr>
          <a:xfrm rot="10800000">
            <a:off x="2778327" y="7417124"/>
            <a:ext cx="12710840" cy="1184047"/>
          </a:xfrm>
          <a:custGeom>
            <a:rect b="b" l="l" r="r" t="t"/>
            <a:pathLst>
              <a:path extrusionOk="0" h="1184047" w="12710840">
                <a:moveTo>
                  <a:pt x="0" y="0"/>
                </a:moveTo>
                <a:lnTo>
                  <a:pt x="12710840" y="0"/>
                </a:lnTo>
                <a:lnTo>
                  <a:pt x="12710840" y="1184046"/>
                </a:lnTo>
                <a:lnTo>
                  <a:pt x="0" y="1184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08632" l="0" r="0" t="0"/>
            </a:stretch>
          </a:blipFill>
          <a:ln>
            <a:noFill/>
          </a:ln>
        </p:spPr>
      </p:sp>
      <p:grpSp>
        <p:nvGrpSpPr>
          <p:cNvPr id="228" name="Google Shape;228;p34"/>
          <p:cNvGrpSpPr/>
          <p:nvPr/>
        </p:nvGrpSpPr>
        <p:grpSpPr>
          <a:xfrm>
            <a:off x="0" y="-253158"/>
            <a:ext cx="18288118" cy="4745366"/>
            <a:chOff x="0" y="-66675"/>
            <a:chExt cx="4816592" cy="1249800"/>
          </a:xfrm>
        </p:grpSpPr>
        <p:sp>
          <p:nvSpPr>
            <p:cNvPr id="229" name="Google Shape;229;p34"/>
            <p:cNvSpPr/>
            <p:nvPr/>
          </p:nvSpPr>
          <p:spPr>
            <a:xfrm>
              <a:off x="0" y="0"/>
              <a:ext cx="4816592" cy="1182980"/>
            </a:xfrm>
            <a:custGeom>
              <a:rect b="b" l="l" r="r" t="t"/>
              <a:pathLst>
                <a:path extrusionOk="0" h="118298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82980"/>
                  </a:lnTo>
                  <a:lnTo>
                    <a:pt x="0" y="1182980"/>
                  </a:lnTo>
                  <a:close/>
                </a:path>
              </a:pathLst>
            </a:custGeom>
            <a:solidFill>
              <a:srgbClr val="7DB07D"/>
            </a:solidFill>
            <a:ln>
              <a:noFill/>
            </a:ln>
          </p:spPr>
        </p:sp>
        <p:sp>
          <p:nvSpPr>
            <p:cNvPr id="230" name="Google Shape;230;p34"/>
            <p:cNvSpPr txBox="1"/>
            <p:nvPr/>
          </p:nvSpPr>
          <p:spPr>
            <a:xfrm>
              <a:off x="0" y="-66675"/>
              <a:ext cx="4816500" cy="12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34"/>
          <p:cNvGrpSpPr/>
          <p:nvPr/>
        </p:nvGrpSpPr>
        <p:grpSpPr>
          <a:xfrm>
            <a:off x="2778327" y="1992656"/>
            <a:ext cx="12731431" cy="5424502"/>
            <a:chOff x="0" y="-66675"/>
            <a:chExt cx="3353112" cy="1428666"/>
          </a:xfrm>
        </p:grpSpPr>
        <p:sp>
          <p:nvSpPr>
            <p:cNvPr id="232" name="Google Shape;232;p34"/>
            <p:cNvSpPr/>
            <p:nvPr/>
          </p:nvSpPr>
          <p:spPr>
            <a:xfrm>
              <a:off x="0" y="0"/>
              <a:ext cx="3353112" cy="1361991"/>
            </a:xfrm>
            <a:custGeom>
              <a:rect b="b" l="l" r="r" t="t"/>
              <a:pathLst>
                <a:path extrusionOk="0" h="1361991" w="3353112">
                  <a:moveTo>
                    <a:pt x="15202" y="0"/>
                  </a:moveTo>
                  <a:lnTo>
                    <a:pt x="3337909" y="0"/>
                  </a:lnTo>
                  <a:cubicBezTo>
                    <a:pt x="3341941" y="0"/>
                    <a:pt x="3345808" y="1602"/>
                    <a:pt x="3348659" y="4453"/>
                  </a:cubicBezTo>
                  <a:cubicBezTo>
                    <a:pt x="3351510" y="7304"/>
                    <a:pt x="3353112" y="11171"/>
                    <a:pt x="3353112" y="15202"/>
                  </a:cubicBezTo>
                  <a:lnTo>
                    <a:pt x="3353112" y="1346788"/>
                  </a:lnTo>
                  <a:cubicBezTo>
                    <a:pt x="3353112" y="1350820"/>
                    <a:pt x="3351510" y="1354687"/>
                    <a:pt x="3348659" y="1357538"/>
                  </a:cubicBezTo>
                  <a:cubicBezTo>
                    <a:pt x="3345808" y="1360389"/>
                    <a:pt x="3341941" y="1361991"/>
                    <a:pt x="3337909" y="1361991"/>
                  </a:cubicBezTo>
                  <a:lnTo>
                    <a:pt x="15202" y="1361991"/>
                  </a:lnTo>
                  <a:cubicBezTo>
                    <a:pt x="11171" y="1361991"/>
                    <a:pt x="7304" y="1360389"/>
                    <a:pt x="4453" y="1357538"/>
                  </a:cubicBezTo>
                  <a:cubicBezTo>
                    <a:pt x="1602" y="1354687"/>
                    <a:pt x="0" y="1350820"/>
                    <a:pt x="0" y="1346788"/>
                  </a:cubicBezTo>
                  <a:lnTo>
                    <a:pt x="0" y="15202"/>
                  </a:lnTo>
                  <a:cubicBezTo>
                    <a:pt x="0" y="11171"/>
                    <a:pt x="1602" y="7304"/>
                    <a:pt x="4453" y="4453"/>
                  </a:cubicBezTo>
                  <a:cubicBezTo>
                    <a:pt x="7304" y="1602"/>
                    <a:pt x="11171" y="0"/>
                    <a:pt x="15202" y="0"/>
                  </a:cubicBez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4"/>
            <p:cNvSpPr txBox="1"/>
            <p:nvPr/>
          </p:nvSpPr>
          <p:spPr>
            <a:xfrm>
              <a:off x="0" y="-66675"/>
              <a:ext cx="3353100" cy="14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34"/>
          <p:cNvSpPr txBox="1"/>
          <p:nvPr/>
        </p:nvSpPr>
        <p:spPr>
          <a:xfrm>
            <a:off x="3734662" y="3217950"/>
            <a:ext cx="10798200" cy="2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MSBA Statement of Interest</a:t>
            </a:r>
            <a:endParaRPr sz="80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/>
        </p:nvSpPr>
        <p:spPr>
          <a:xfrm>
            <a:off x="1413125" y="2927725"/>
            <a:ext cx="16045800" cy="6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submission of a Statement of Interest (SOI) is the required first step in the process of partnering with the Massachusetts School Building Authority (MSBA) to support addressing the needs of Thurston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accepted into the MSBA pipeline, there is the potential to access tens of millions of dollars of state funding to support an eventual Thurston project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Statement of Interest will identify the needs of Thurston, and will include not only the needs of the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 building, but also how those needs impact the delivery of education in the school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35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241" name="Google Shape;241;p35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242" name="Google Shape;242;p35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35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 of Interest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6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249" name="Google Shape;249;p36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250" name="Google Shape;250;p36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36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 of Interest - Priorities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1413125" y="2927725"/>
            <a:ext cx="16045800" cy="6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submitting a Statement of Interest, the Distrct must identify which of the MSBA’s predefined priorities are applicable for the identified school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priorities were identified for Thurston: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2: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Elimination of existing severe overcrowding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5: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Replacement, renovation, or modernization of school facility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such as roofs, windows, boilers, heating and ventilation systems, to increase energy conservation and decrease energy related costs in a school facility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7: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Replacement of or addition to obsolete buildings in order to provide for a full range of programs consistent with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approved local requirements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/>
        </p:nvSpPr>
        <p:spPr>
          <a:xfrm>
            <a:off x="1413125" y="2927725"/>
            <a:ext cx="160458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19, 2026: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School Committee vote to authorize SOI for Thurston MS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23, 2026: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Select Board vote to authorize SOI for Thurston MS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17, 2026: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Submit SOI to MSBA for Thurston MS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2026: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Potential Invitation into MSBA Pipeline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37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259" name="Google Shape;259;p37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260" name="Google Shape;260;p37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37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Thurston Project Timeline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/>
        </p:nvSpPr>
        <p:spPr>
          <a:xfrm>
            <a:off x="1413125" y="2927725"/>
            <a:ext cx="160458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accepted by MSBA in December 2026 (all dates tentative):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2027 Town Meeting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Secure funding for feasibility study and schematic design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2027 - Late 2028: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Complete feasibility study and schematic design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2029: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into Project Funding Agreement with MSBA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2029: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Town Meeting and Town-Wide Vote for Debt Exclusion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2029-2030: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Detailed Design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2030-2032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Construction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2032: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Building Construction Complete and New School Opens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38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268" name="Google Shape;268;p38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269" name="Google Shape;269;p38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38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Thurston Project Timeline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/>
        </p:nvSpPr>
        <p:spPr>
          <a:xfrm>
            <a:off x="1413125" y="2927725"/>
            <a:ext cx="1604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9" title="MSBA-Building-Proces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00" y="1579850"/>
            <a:ext cx="17347805" cy="712730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9"/>
          <p:cNvSpPr txBox="1"/>
          <p:nvPr/>
        </p:nvSpPr>
        <p:spPr>
          <a:xfrm>
            <a:off x="1669900" y="4600000"/>
            <a:ext cx="5545200" cy="6774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2026 - May 2027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7829450" y="4600000"/>
            <a:ext cx="9153000" cy="6774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2027 - Early 2029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677400" y="6705825"/>
            <a:ext cx="3072000" cy="6774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2029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4119775" y="6705825"/>
            <a:ext cx="2985000" cy="6774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2029-2030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7651500" y="6705825"/>
            <a:ext cx="2985000" cy="6774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2030-2032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11183225" y="6705825"/>
            <a:ext cx="2985000" cy="6774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2032-2033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1413125" y="9189725"/>
            <a:ext cx="15569400" cy="677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dates tentative, and contingent upon acceptance into MSBA pipeline in December 2026</a:t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B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/>
          <p:nvPr/>
        </p:nvSpPr>
        <p:spPr>
          <a:xfrm rot="10800000">
            <a:off x="2778327" y="7417124"/>
            <a:ext cx="12710840" cy="1184047"/>
          </a:xfrm>
          <a:custGeom>
            <a:rect b="b" l="l" r="r" t="t"/>
            <a:pathLst>
              <a:path extrusionOk="0" h="1184047" w="12710840">
                <a:moveTo>
                  <a:pt x="0" y="0"/>
                </a:moveTo>
                <a:lnTo>
                  <a:pt x="12710840" y="0"/>
                </a:lnTo>
                <a:lnTo>
                  <a:pt x="12710840" y="1184046"/>
                </a:lnTo>
                <a:lnTo>
                  <a:pt x="0" y="1184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08632" l="0" r="0" t="0"/>
            </a:stretch>
          </a:blipFill>
          <a:ln>
            <a:noFill/>
          </a:ln>
        </p:spPr>
      </p:sp>
      <p:grpSp>
        <p:nvGrpSpPr>
          <p:cNvPr id="289" name="Google Shape;289;p40"/>
          <p:cNvGrpSpPr/>
          <p:nvPr/>
        </p:nvGrpSpPr>
        <p:grpSpPr>
          <a:xfrm>
            <a:off x="0" y="-253158"/>
            <a:ext cx="18288118" cy="4745366"/>
            <a:chOff x="0" y="-66675"/>
            <a:chExt cx="4816592" cy="1249800"/>
          </a:xfrm>
        </p:grpSpPr>
        <p:sp>
          <p:nvSpPr>
            <p:cNvPr id="290" name="Google Shape;290;p40"/>
            <p:cNvSpPr/>
            <p:nvPr/>
          </p:nvSpPr>
          <p:spPr>
            <a:xfrm>
              <a:off x="0" y="0"/>
              <a:ext cx="4816592" cy="1182980"/>
            </a:xfrm>
            <a:custGeom>
              <a:rect b="b" l="l" r="r" t="t"/>
              <a:pathLst>
                <a:path extrusionOk="0" h="118298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82980"/>
                  </a:lnTo>
                  <a:lnTo>
                    <a:pt x="0" y="1182980"/>
                  </a:lnTo>
                  <a:close/>
                </a:path>
              </a:pathLst>
            </a:custGeom>
            <a:solidFill>
              <a:srgbClr val="7DB07D"/>
            </a:solidFill>
            <a:ln>
              <a:noFill/>
            </a:ln>
          </p:spPr>
        </p:sp>
        <p:sp>
          <p:nvSpPr>
            <p:cNvPr id="291" name="Google Shape;291;p40"/>
            <p:cNvSpPr txBox="1"/>
            <p:nvPr/>
          </p:nvSpPr>
          <p:spPr>
            <a:xfrm>
              <a:off x="0" y="-66675"/>
              <a:ext cx="4816500" cy="12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40"/>
          <p:cNvGrpSpPr/>
          <p:nvPr/>
        </p:nvGrpSpPr>
        <p:grpSpPr>
          <a:xfrm>
            <a:off x="2778327" y="1992656"/>
            <a:ext cx="12731431" cy="5424502"/>
            <a:chOff x="0" y="-66675"/>
            <a:chExt cx="3353112" cy="1428666"/>
          </a:xfrm>
        </p:grpSpPr>
        <p:sp>
          <p:nvSpPr>
            <p:cNvPr id="293" name="Google Shape;293;p40"/>
            <p:cNvSpPr/>
            <p:nvPr/>
          </p:nvSpPr>
          <p:spPr>
            <a:xfrm>
              <a:off x="0" y="0"/>
              <a:ext cx="3353112" cy="1361991"/>
            </a:xfrm>
            <a:custGeom>
              <a:rect b="b" l="l" r="r" t="t"/>
              <a:pathLst>
                <a:path extrusionOk="0" h="1361991" w="3353112">
                  <a:moveTo>
                    <a:pt x="15202" y="0"/>
                  </a:moveTo>
                  <a:lnTo>
                    <a:pt x="3337909" y="0"/>
                  </a:lnTo>
                  <a:cubicBezTo>
                    <a:pt x="3341941" y="0"/>
                    <a:pt x="3345808" y="1602"/>
                    <a:pt x="3348659" y="4453"/>
                  </a:cubicBezTo>
                  <a:cubicBezTo>
                    <a:pt x="3351510" y="7304"/>
                    <a:pt x="3353112" y="11171"/>
                    <a:pt x="3353112" y="15202"/>
                  </a:cubicBezTo>
                  <a:lnTo>
                    <a:pt x="3353112" y="1346788"/>
                  </a:lnTo>
                  <a:cubicBezTo>
                    <a:pt x="3353112" y="1350820"/>
                    <a:pt x="3351510" y="1354687"/>
                    <a:pt x="3348659" y="1357538"/>
                  </a:cubicBezTo>
                  <a:cubicBezTo>
                    <a:pt x="3345808" y="1360389"/>
                    <a:pt x="3341941" y="1361991"/>
                    <a:pt x="3337909" y="1361991"/>
                  </a:cubicBezTo>
                  <a:lnTo>
                    <a:pt x="15202" y="1361991"/>
                  </a:lnTo>
                  <a:cubicBezTo>
                    <a:pt x="11171" y="1361991"/>
                    <a:pt x="7304" y="1360389"/>
                    <a:pt x="4453" y="1357538"/>
                  </a:cubicBezTo>
                  <a:cubicBezTo>
                    <a:pt x="1602" y="1354687"/>
                    <a:pt x="0" y="1350820"/>
                    <a:pt x="0" y="1346788"/>
                  </a:cubicBezTo>
                  <a:lnTo>
                    <a:pt x="0" y="15202"/>
                  </a:lnTo>
                  <a:cubicBezTo>
                    <a:pt x="0" y="11171"/>
                    <a:pt x="1602" y="7304"/>
                    <a:pt x="4453" y="4453"/>
                  </a:cubicBezTo>
                  <a:cubicBezTo>
                    <a:pt x="7304" y="1602"/>
                    <a:pt x="11171" y="0"/>
                    <a:pt x="15202" y="0"/>
                  </a:cubicBez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0"/>
            <p:cNvSpPr txBox="1"/>
            <p:nvPr/>
          </p:nvSpPr>
          <p:spPr>
            <a:xfrm>
              <a:off x="0" y="-66675"/>
              <a:ext cx="3353100" cy="14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40"/>
          <p:cNvSpPr txBox="1"/>
          <p:nvPr/>
        </p:nvSpPr>
        <p:spPr>
          <a:xfrm>
            <a:off x="3734662" y="3217950"/>
            <a:ext cx="10798200" cy="2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2026-2027 </a:t>
            </a:r>
            <a:endParaRPr b="1" sz="8050">
              <a:solidFill>
                <a:srgbClr val="FDFB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Release Dates</a:t>
            </a:r>
            <a:endParaRPr sz="80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/>
        </p:nvSpPr>
        <p:spPr>
          <a:xfrm>
            <a:off x="1388625" y="2535825"/>
            <a:ext cx="16045800" cy="6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Proposed Schedule of Early Release Dates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release dates are scheduled approximately twice per month, with a total of 19 early release dates for professional development and contractual time.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Calendar takes into account semester timelines for report card writing and parent/teacher conference scheduling;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scheduling early release afternoons in weeks where school is already closed for a holiday or observance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teachers do during early release afternoons?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work day, by contract, is extended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Contractual time for report card writing, conferences, and team collaboration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 time at the department, building, or district level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" name="Google Shape;301;p41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302" name="Google Shape;302;p41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303" name="Google Shape;303;p41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41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Release Dates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B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/>
          <p:nvPr/>
        </p:nvSpPr>
        <p:spPr>
          <a:xfrm rot="10800000">
            <a:off x="2778327" y="7417124"/>
            <a:ext cx="12710840" cy="1184047"/>
          </a:xfrm>
          <a:custGeom>
            <a:rect b="b" l="l" r="r" t="t"/>
            <a:pathLst>
              <a:path extrusionOk="0" h="1184047" w="12710840">
                <a:moveTo>
                  <a:pt x="0" y="0"/>
                </a:moveTo>
                <a:lnTo>
                  <a:pt x="12710840" y="0"/>
                </a:lnTo>
                <a:lnTo>
                  <a:pt x="12710840" y="1184046"/>
                </a:lnTo>
                <a:lnTo>
                  <a:pt x="0" y="1184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08632" l="0" r="0" t="0"/>
            </a:stretch>
          </a:blipFill>
          <a:ln>
            <a:noFill/>
          </a:ln>
        </p:spPr>
      </p:sp>
      <p:grpSp>
        <p:nvGrpSpPr>
          <p:cNvPr id="310" name="Google Shape;310;p42"/>
          <p:cNvGrpSpPr/>
          <p:nvPr/>
        </p:nvGrpSpPr>
        <p:grpSpPr>
          <a:xfrm>
            <a:off x="0" y="-253158"/>
            <a:ext cx="18288118" cy="4745366"/>
            <a:chOff x="0" y="-66675"/>
            <a:chExt cx="4816592" cy="1249800"/>
          </a:xfrm>
        </p:grpSpPr>
        <p:sp>
          <p:nvSpPr>
            <p:cNvPr id="311" name="Google Shape;311;p42"/>
            <p:cNvSpPr/>
            <p:nvPr/>
          </p:nvSpPr>
          <p:spPr>
            <a:xfrm>
              <a:off x="0" y="0"/>
              <a:ext cx="4816592" cy="1182980"/>
            </a:xfrm>
            <a:custGeom>
              <a:rect b="b" l="l" r="r" t="t"/>
              <a:pathLst>
                <a:path extrusionOk="0" h="118298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82980"/>
                  </a:lnTo>
                  <a:lnTo>
                    <a:pt x="0" y="1182980"/>
                  </a:lnTo>
                  <a:close/>
                </a:path>
              </a:pathLst>
            </a:custGeom>
            <a:solidFill>
              <a:srgbClr val="7DB07D"/>
            </a:solidFill>
            <a:ln>
              <a:noFill/>
            </a:ln>
          </p:spPr>
        </p:sp>
        <p:sp>
          <p:nvSpPr>
            <p:cNvPr id="312" name="Google Shape;312;p42"/>
            <p:cNvSpPr txBox="1"/>
            <p:nvPr/>
          </p:nvSpPr>
          <p:spPr>
            <a:xfrm>
              <a:off x="0" y="-66675"/>
              <a:ext cx="4816500" cy="12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42"/>
          <p:cNvGrpSpPr/>
          <p:nvPr/>
        </p:nvGrpSpPr>
        <p:grpSpPr>
          <a:xfrm>
            <a:off x="2778327" y="1992656"/>
            <a:ext cx="12731431" cy="5424502"/>
            <a:chOff x="0" y="-66675"/>
            <a:chExt cx="3353112" cy="1428666"/>
          </a:xfrm>
        </p:grpSpPr>
        <p:sp>
          <p:nvSpPr>
            <p:cNvPr id="314" name="Google Shape;314;p42"/>
            <p:cNvSpPr/>
            <p:nvPr/>
          </p:nvSpPr>
          <p:spPr>
            <a:xfrm>
              <a:off x="0" y="0"/>
              <a:ext cx="3353112" cy="1361991"/>
            </a:xfrm>
            <a:custGeom>
              <a:rect b="b" l="l" r="r" t="t"/>
              <a:pathLst>
                <a:path extrusionOk="0" h="1361991" w="3353112">
                  <a:moveTo>
                    <a:pt x="15202" y="0"/>
                  </a:moveTo>
                  <a:lnTo>
                    <a:pt x="3337909" y="0"/>
                  </a:lnTo>
                  <a:cubicBezTo>
                    <a:pt x="3341941" y="0"/>
                    <a:pt x="3345808" y="1602"/>
                    <a:pt x="3348659" y="4453"/>
                  </a:cubicBezTo>
                  <a:cubicBezTo>
                    <a:pt x="3351510" y="7304"/>
                    <a:pt x="3353112" y="11171"/>
                    <a:pt x="3353112" y="15202"/>
                  </a:cubicBezTo>
                  <a:lnTo>
                    <a:pt x="3353112" y="1346788"/>
                  </a:lnTo>
                  <a:cubicBezTo>
                    <a:pt x="3353112" y="1350820"/>
                    <a:pt x="3351510" y="1354687"/>
                    <a:pt x="3348659" y="1357538"/>
                  </a:cubicBezTo>
                  <a:cubicBezTo>
                    <a:pt x="3345808" y="1360389"/>
                    <a:pt x="3341941" y="1361991"/>
                    <a:pt x="3337909" y="1361991"/>
                  </a:cubicBezTo>
                  <a:lnTo>
                    <a:pt x="15202" y="1361991"/>
                  </a:lnTo>
                  <a:cubicBezTo>
                    <a:pt x="11171" y="1361991"/>
                    <a:pt x="7304" y="1360389"/>
                    <a:pt x="4453" y="1357538"/>
                  </a:cubicBezTo>
                  <a:cubicBezTo>
                    <a:pt x="1602" y="1354687"/>
                    <a:pt x="0" y="1350820"/>
                    <a:pt x="0" y="1346788"/>
                  </a:cubicBezTo>
                  <a:lnTo>
                    <a:pt x="0" y="15202"/>
                  </a:lnTo>
                  <a:cubicBezTo>
                    <a:pt x="0" y="11171"/>
                    <a:pt x="1602" y="7304"/>
                    <a:pt x="4453" y="4453"/>
                  </a:cubicBezTo>
                  <a:cubicBezTo>
                    <a:pt x="7304" y="1602"/>
                    <a:pt x="11171" y="0"/>
                    <a:pt x="15202" y="0"/>
                  </a:cubicBez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2"/>
            <p:cNvSpPr txBox="1"/>
            <p:nvPr/>
          </p:nvSpPr>
          <p:spPr>
            <a:xfrm>
              <a:off x="0" y="-66675"/>
              <a:ext cx="3353100" cy="14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42"/>
          <p:cNvSpPr txBox="1"/>
          <p:nvPr/>
        </p:nvSpPr>
        <p:spPr>
          <a:xfrm>
            <a:off x="3734662" y="3217950"/>
            <a:ext cx="10798200" cy="2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Reading:</a:t>
            </a:r>
            <a:endParaRPr b="1" sz="8050">
              <a:solidFill>
                <a:srgbClr val="FDFB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Wellness Policy</a:t>
            </a:r>
            <a:endParaRPr b="1" sz="8050">
              <a:solidFill>
                <a:srgbClr val="FDFB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/>
        </p:nvSpPr>
        <p:spPr>
          <a:xfrm>
            <a:off x="1388625" y="2535825"/>
            <a:ext cx="16045800" cy="52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Draft Wellness Policy</a:t>
            </a:r>
            <a:endParaRPr i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deletions: extraneous language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ditions: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accountability around Mental Health, Digital Wellness, and Social Emotional Learning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Data-informed decision making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Proactive approach to wellness programming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p43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323" name="Google Shape;323;p43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324" name="Google Shape;324;p43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43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Wellness Policy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B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6"/>
          <p:cNvGrpSpPr/>
          <p:nvPr/>
        </p:nvGrpSpPr>
        <p:grpSpPr>
          <a:xfrm>
            <a:off x="0" y="-258102"/>
            <a:ext cx="5255669" cy="10545217"/>
            <a:chOff x="0" y="-66675"/>
            <a:chExt cx="1384200" cy="3538901"/>
          </a:xfrm>
        </p:grpSpPr>
        <p:sp>
          <p:nvSpPr>
            <p:cNvPr id="142" name="Google Shape;142;p26"/>
            <p:cNvSpPr/>
            <p:nvPr/>
          </p:nvSpPr>
          <p:spPr>
            <a:xfrm>
              <a:off x="0" y="0"/>
              <a:ext cx="1384190" cy="3472226"/>
            </a:xfrm>
            <a:custGeom>
              <a:rect b="b" l="l" r="r" t="t"/>
              <a:pathLst>
                <a:path extrusionOk="0" h="3472226" w="1384190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143" name="Google Shape;143;p26"/>
            <p:cNvSpPr txBox="1"/>
            <p:nvPr/>
          </p:nvSpPr>
          <p:spPr>
            <a:xfrm>
              <a:off x="0" y="-66675"/>
              <a:ext cx="1384200" cy="3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26"/>
          <p:cNvGrpSpPr/>
          <p:nvPr/>
        </p:nvGrpSpPr>
        <p:grpSpPr>
          <a:xfrm>
            <a:off x="8673668" y="2841073"/>
            <a:ext cx="78989" cy="3815884"/>
            <a:chOff x="0" y="-66675"/>
            <a:chExt cx="20803" cy="1005000"/>
          </a:xfrm>
        </p:grpSpPr>
        <p:sp>
          <p:nvSpPr>
            <p:cNvPr id="145" name="Google Shape;145;p26"/>
            <p:cNvSpPr/>
            <p:nvPr/>
          </p:nvSpPr>
          <p:spPr>
            <a:xfrm>
              <a:off x="0" y="0"/>
              <a:ext cx="20803" cy="938233"/>
            </a:xfrm>
            <a:custGeom>
              <a:rect b="b" l="l" r="r" t="t"/>
              <a:pathLst>
                <a:path extrusionOk="0" h="938233" w="2080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solidFill>
              <a:srgbClr val="123D33"/>
            </a:solidFill>
            <a:ln>
              <a:noFill/>
            </a:ln>
          </p:spPr>
        </p:sp>
        <p:sp>
          <p:nvSpPr>
            <p:cNvPr id="146" name="Google Shape;146;p26"/>
            <p:cNvSpPr txBox="1"/>
            <p:nvPr/>
          </p:nvSpPr>
          <p:spPr>
            <a:xfrm>
              <a:off x="0" y="-66675"/>
              <a:ext cx="207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26"/>
          <p:cNvSpPr/>
          <p:nvPr/>
        </p:nvSpPr>
        <p:spPr>
          <a:xfrm>
            <a:off x="2111945" y="1774386"/>
            <a:ext cx="6170378" cy="6202042"/>
          </a:xfrm>
          <a:custGeom>
            <a:rect b="b" l="l" r="r" t="t"/>
            <a:pathLst>
              <a:path extrusionOk="0" h="6202042" w="6170378">
                <a:moveTo>
                  <a:pt x="0" y="0"/>
                </a:moveTo>
                <a:lnTo>
                  <a:pt x="6170379" y="0"/>
                </a:lnTo>
                <a:lnTo>
                  <a:pt x="6170379" y="6202042"/>
                </a:lnTo>
                <a:lnTo>
                  <a:pt x="0" y="6202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26"/>
          <p:cNvSpPr txBox="1"/>
          <p:nvPr/>
        </p:nvSpPr>
        <p:spPr>
          <a:xfrm>
            <a:off x="8944200" y="3093675"/>
            <a:ext cx="93438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757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rPr>
              <a:t>Superintendent’s</a:t>
            </a:r>
            <a:endParaRPr b="1" sz="6757">
              <a:solidFill>
                <a:srgbClr val="19191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757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rPr>
              <a:t>Report</a:t>
            </a:r>
            <a:endParaRPr b="1" sz="6757">
              <a:solidFill>
                <a:srgbClr val="19191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4000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rPr>
              <a:t>March 19, 2026</a:t>
            </a:r>
            <a:endParaRPr b="1" sz="3600">
              <a:solidFill>
                <a:srgbClr val="191919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154" name="Google Shape;154;p27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155" name="Google Shape;155;p27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27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Seen Around WPS…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7" title="image (6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47942"/>
            <a:ext cx="5914994" cy="788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 title="2E48455E-236B-4889-BE80-A9EE4ED619D4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9794" y="2247942"/>
            <a:ext cx="11815562" cy="7886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8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164" name="Google Shape;164;p28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165" name="Google Shape;165;p28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28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Seen Around WPS…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8" title="Jonathan Todd illustrating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729" y="2269067"/>
            <a:ext cx="5914994" cy="788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 title="Jonathan Todd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6462" y="2269067"/>
            <a:ext cx="5914994" cy="788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9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174" name="Google Shape;174;p29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175" name="Google Shape;175;p29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29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Seen Around WPS…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9" title="20260304_130040.jpg"/>
          <p:cNvPicPr preferRelativeResize="0"/>
          <p:nvPr/>
        </p:nvPicPr>
        <p:blipFill rotWithShape="1">
          <a:blip r:embed="rId3">
            <a:alphaModFix/>
          </a:blip>
          <a:srcRect b="0" l="20925" r="14371" t="0"/>
          <a:stretch/>
        </p:blipFill>
        <p:spPr>
          <a:xfrm>
            <a:off x="3724725" y="2247950"/>
            <a:ext cx="11047424" cy="788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30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183" name="Google Shape;183;p30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184" name="Google Shape;184;p30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30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Seen Around WPS…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30" title="PXL_20260305_144728666.MP.jpg"/>
          <p:cNvPicPr preferRelativeResize="0"/>
          <p:nvPr/>
        </p:nvPicPr>
        <p:blipFill rotWithShape="1">
          <a:blip r:embed="rId3">
            <a:alphaModFix/>
          </a:blip>
          <a:srcRect b="0" l="17490" r="12604" t="0"/>
          <a:stretch/>
        </p:blipFill>
        <p:spPr>
          <a:xfrm>
            <a:off x="133800" y="2247950"/>
            <a:ext cx="9801149" cy="78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 title="PXL_20260305_145252589.MP.jpg"/>
          <p:cNvPicPr preferRelativeResize="0"/>
          <p:nvPr/>
        </p:nvPicPr>
        <p:blipFill rotWithShape="1">
          <a:blip r:embed="rId4">
            <a:alphaModFix/>
          </a:blip>
          <a:srcRect b="0" l="22966" r="13922" t="0"/>
          <a:stretch/>
        </p:blipFill>
        <p:spPr>
          <a:xfrm>
            <a:off x="10251800" y="2714488"/>
            <a:ext cx="7802148" cy="695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1"/>
          <p:cNvGrpSpPr/>
          <p:nvPr/>
        </p:nvGrpSpPr>
        <p:grpSpPr>
          <a:xfrm>
            <a:off x="0" y="-290873"/>
            <a:ext cx="18288600" cy="2386414"/>
            <a:chOff x="0" y="-66675"/>
            <a:chExt cx="4816592" cy="628500"/>
          </a:xfrm>
        </p:grpSpPr>
        <p:sp>
          <p:nvSpPr>
            <p:cNvPr id="193" name="Google Shape;193;p31"/>
            <p:cNvSpPr/>
            <p:nvPr/>
          </p:nvSpPr>
          <p:spPr>
            <a:xfrm>
              <a:off x="0" y="0"/>
              <a:ext cx="4816592" cy="561729"/>
            </a:xfrm>
            <a:custGeom>
              <a:rect b="b" l="l" r="r" t="t"/>
              <a:pathLst>
                <a:path extrusionOk="0" h="5617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61729"/>
                  </a:lnTo>
                  <a:lnTo>
                    <a:pt x="0" y="561729"/>
                  </a:ln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</p:sp>
        <p:sp>
          <p:nvSpPr>
            <p:cNvPr id="194" name="Google Shape;194;p31"/>
            <p:cNvSpPr txBox="1"/>
            <p:nvPr/>
          </p:nvSpPr>
          <p:spPr>
            <a:xfrm>
              <a:off x="0" y="-66675"/>
              <a:ext cx="4816500" cy="6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1"/>
          <p:cNvSpPr txBox="1"/>
          <p:nvPr/>
        </p:nvSpPr>
        <p:spPr>
          <a:xfrm>
            <a:off x="551312" y="332900"/>
            <a:ext cx="1718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Seen Around WPS…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31" title="IMG_2372.jpg"/>
          <p:cNvPicPr preferRelativeResize="0"/>
          <p:nvPr/>
        </p:nvPicPr>
        <p:blipFill rotWithShape="1">
          <a:blip r:embed="rId3">
            <a:alphaModFix/>
          </a:blip>
          <a:srcRect b="11103" l="14683" r="0" t="0"/>
          <a:stretch/>
        </p:blipFill>
        <p:spPr>
          <a:xfrm>
            <a:off x="176000" y="2685750"/>
            <a:ext cx="5046451" cy="70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 title="IMG_2380.jpg"/>
          <p:cNvPicPr preferRelativeResize="0"/>
          <p:nvPr/>
        </p:nvPicPr>
        <p:blipFill rotWithShape="1">
          <a:blip r:embed="rId4">
            <a:alphaModFix/>
          </a:blip>
          <a:srcRect b="36011" l="20665" r="18981" t="27029"/>
          <a:stretch/>
        </p:blipFill>
        <p:spPr>
          <a:xfrm>
            <a:off x="5312068" y="3010263"/>
            <a:ext cx="7791199" cy="63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 title="IMG_1740.jpeg"/>
          <p:cNvPicPr preferRelativeResize="0"/>
          <p:nvPr/>
        </p:nvPicPr>
        <p:blipFill rotWithShape="1">
          <a:blip r:embed="rId5">
            <a:alphaModFix/>
          </a:blip>
          <a:srcRect b="7098" l="17803" r="28378" t="0"/>
          <a:stretch/>
        </p:blipFill>
        <p:spPr>
          <a:xfrm>
            <a:off x="13241551" y="2924429"/>
            <a:ext cx="5046451" cy="6533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B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 rot="10800000">
            <a:off x="2778327" y="7417124"/>
            <a:ext cx="12710840" cy="1184047"/>
          </a:xfrm>
          <a:custGeom>
            <a:rect b="b" l="l" r="r" t="t"/>
            <a:pathLst>
              <a:path extrusionOk="0" h="1184047" w="12710840">
                <a:moveTo>
                  <a:pt x="0" y="0"/>
                </a:moveTo>
                <a:lnTo>
                  <a:pt x="12710840" y="0"/>
                </a:lnTo>
                <a:lnTo>
                  <a:pt x="12710840" y="1184046"/>
                </a:lnTo>
                <a:lnTo>
                  <a:pt x="0" y="1184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08632" l="0" r="0" t="0"/>
            </a:stretch>
          </a:blipFill>
          <a:ln>
            <a:noFill/>
          </a:ln>
        </p:spPr>
      </p:sp>
      <p:grpSp>
        <p:nvGrpSpPr>
          <p:cNvPr id="204" name="Google Shape;204;p32"/>
          <p:cNvGrpSpPr/>
          <p:nvPr/>
        </p:nvGrpSpPr>
        <p:grpSpPr>
          <a:xfrm>
            <a:off x="0" y="-253158"/>
            <a:ext cx="18288118" cy="4745366"/>
            <a:chOff x="0" y="-66675"/>
            <a:chExt cx="4816592" cy="1249800"/>
          </a:xfrm>
        </p:grpSpPr>
        <p:sp>
          <p:nvSpPr>
            <p:cNvPr id="205" name="Google Shape;205;p32"/>
            <p:cNvSpPr/>
            <p:nvPr/>
          </p:nvSpPr>
          <p:spPr>
            <a:xfrm>
              <a:off x="0" y="0"/>
              <a:ext cx="4816592" cy="1182980"/>
            </a:xfrm>
            <a:custGeom>
              <a:rect b="b" l="l" r="r" t="t"/>
              <a:pathLst>
                <a:path extrusionOk="0" h="118298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82980"/>
                  </a:lnTo>
                  <a:lnTo>
                    <a:pt x="0" y="1182980"/>
                  </a:lnTo>
                  <a:close/>
                </a:path>
              </a:pathLst>
            </a:custGeom>
            <a:solidFill>
              <a:srgbClr val="7DB07D"/>
            </a:solidFill>
            <a:ln>
              <a:noFill/>
            </a:ln>
          </p:spPr>
        </p:sp>
        <p:sp>
          <p:nvSpPr>
            <p:cNvPr id="206" name="Google Shape;206;p32"/>
            <p:cNvSpPr txBox="1"/>
            <p:nvPr/>
          </p:nvSpPr>
          <p:spPr>
            <a:xfrm>
              <a:off x="0" y="-66675"/>
              <a:ext cx="4816500" cy="12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32"/>
          <p:cNvGrpSpPr/>
          <p:nvPr/>
        </p:nvGrpSpPr>
        <p:grpSpPr>
          <a:xfrm>
            <a:off x="2778327" y="1992656"/>
            <a:ext cx="12731431" cy="5424502"/>
            <a:chOff x="0" y="-66675"/>
            <a:chExt cx="3353112" cy="1428666"/>
          </a:xfrm>
        </p:grpSpPr>
        <p:sp>
          <p:nvSpPr>
            <p:cNvPr id="208" name="Google Shape;208;p32"/>
            <p:cNvSpPr/>
            <p:nvPr/>
          </p:nvSpPr>
          <p:spPr>
            <a:xfrm>
              <a:off x="0" y="0"/>
              <a:ext cx="3353112" cy="1361991"/>
            </a:xfrm>
            <a:custGeom>
              <a:rect b="b" l="l" r="r" t="t"/>
              <a:pathLst>
                <a:path extrusionOk="0" h="1361991" w="3353112">
                  <a:moveTo>
                    <a:pt x="15202" y="0"/>
                  </a:moveTo>
                  <a:lnTo>
                    <a:pt x="3337909" y="0"/>
                  </a:lnTo>
                  <a:cubicBezTo>
                    <a:pt x="3341941" y="0"/>
                    <a:pt x="3345808" y="1602"/>
                    <a:pt x="3348659" y="4453"/>
                  </a:cubicBezTo>
                  <a:cubicBezTo>
                    <a:pt x="3351510" y="7304"/>
                    <a:pt x="3353112" y="11171"/>
                    <a:pt x="3353112" y="15202"/>
                  </a:cubicBezTo>
                  <a:lnTo>
                    <a:pt x="3353112" y="1346788"/>
                  </a:lnTo>
                  <a:cubicBezTo>
                    <a:pt x="3353112" y="1350820"/>
                    <a:pt x="3351510" y="1354687"/>
                    <a:pt x="3348659" y="1357538"/>
                  </a:cubicBezTo>
                  <a:cubicBezTo>
                    <a:pt x="3345808" y="1360389"/>
                    <a:pt x="3341941" y="1361991"/>
                    <a:pt x="3337909" y="1361991"/>
                  </a:cubicBezTo>
                  <a:lnTo>
                    <a:pt x="15202" y="1361991"/>
                  </a:lnTo>
                  <a:cubicBezTo>
                    <a:pt x="11171" y="1361991"/>
                    <a:pt x="7304" y="1360389"/>
                    <a:pt x="4453" y="1357538"/>
                  </a:cubicBezTo>
                  <a:cubicBezTo>
                    <a:pt x="1602" y="1354687"/>
                    <a:pt x="0" y="1350820"/>
                    <a:pt x="0" y="1346788"/>
                  </a:cubicBezTo>
                  <a:lnTo>
                    <a:pt x="0" y="15202"/>
                  </a:lnTo>
                  <a:cubicBezTo>
                    <a:pt x="0" y="11171"/>
                    <a:pt x="1602" y="7304"/>
                    <a:pt x="4453" y="4453"/>
                  </a:cubicBezTo>
                  <a:cubicBezTo>
                    <a:pt x="7304" y="1602"/>
                    <a:pt x="11171" y="0"/>
                    <a:pt x="15202" y="0"/>
                  </a:cubicBez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2"/>
            <p:cNvSpPr txBox="1"/>
            <p:nvPr/>
          </p:nvSpPr>
          <p:spPr>
            <a:xfrm>
              <a:off x="0" y="-66675"/>
              <a:ext cx="3353100" cy="14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32"/>
          <p:cNvSpPr txBox="1"/>
          <p:nvPr/>
        </p:nvSpPr>
        <p:spPr>
          <a:xfrm>
            <a:off x="3744975" y="4085400"/>
            <a:ext cx="107982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Chair’s Update</a:t>
            </a:r>
            <a:endParaRPr sz="80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B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/>
          <p:nvPr/>
        </p:nvSpPr>
        <p:spPr>
          <a:xfrm rot="10800000">
            <a:off x="2778327" y="7417124"/>
            <a:ext cx="12710840" cy="1184047"/>
          </a:xfrm>
          <a:custGeom>
            <a:rect b="b" l="l" r="r" t="t"/>
            <a:pathLst>
              <a:path extrusionOk="0" h="1184047" w="12710840">
                <a:moveTo>
                  <a:pt x="0" y="0"/>
                </a:moveTo>
                <a:lnTo>
                  <a:pt x="12710840" y="0"/>
                </a:lnTo>
                <a:lnTo>
                  <a:pt x="12710840" y="1184046"/>
                </a:lnTo>
                <a:lnTo>
                  <a:pt x="0" y="1184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2000"/>
            </a:blip>
            <a:stretch>
              <a:fillRect b="-208632" l="0" r="0" t="0"/>
            </a:stretch>
          </a:blipFill>
          <a:ln>
            <a:noFill/>
          </a:ln>
        </p:spPr>
      </p:sp>
      <p:grpSp>
        <p:nvGrpSpPr>
          <p:cNvPr id="216" name="Google Shape;216;p33"/>
          <p:cNvGrpSpPr/>
          <p:nvPr/>
        </p:nvGrpSpPr>
        <p:grpSpPr>
          <a:xfrm>
            <a:off x="0" y="-253158"/>
            <a:ext cx="18288118" cy="4745366"/>
            <a:chOff x="0" y="-66675"/>
            <a:chExt cx="4816592" cy="1249800"/>
          </a:xfrm>
        </p:grpSpPr>
        <p:sp>
          <p:nvSpPr>
            <p:cNvPr id="217" name="Google Shape;217;p33"/>
            <p:cNvSpPr/>
            <p:nvPr/>
          </p:nvSpPr>
          <p:spPr>
            <a:xfrm>
              <a:off x="0" y="0"/>
              <a:ext cx="4816592" cy="1182980"/>
            </a:xfrm>
            <a:custGeom>
              <a:rect b="b" l="l" r="r" t="t"/>
              <a:pathLst>
                <a:path extrusionOk="0" h="118298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82980"/>
                  </a:lnTo>
                  <a:lnTo>
                    <a:pt x="0" y="1182980"/>
                  </a:lnTo>
                  <a:close/>
                </a:path>
              </a:pathLst>
            </a:custGeom>
            <a:solidFill>
              <a:srgbClr val="7DB07D"/>
            </a:solidFill>
            <a:ln>
              <a:noFill/>
            </a:ln>
          </p:spPr>
        </p:sp>
        <p:sp>
          <p:nvSpPr>
            <p:cNvPr id="218" name="Google Shape;218;p33"/>
            <p:cNvSpPr txBox="1"/>
            <p:nvPr/>
          </p:nvSpPr>
          <p:spPr>
            <a:xfrm>
              <a:off x="0" y="-66675"/>
              <a:ext cx="4816500" cy="12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33"/>
          <p:cNvGrpSpPr/>
          <p:nvPr/>
        </p:nvGrpSpPr>
        <p:grpSpPr>
          <a:xfrm>
            <a:off x="2778327" y="1992656"/>
            <a:ext cx="12731431" cy="5424502"/>
            <a:chOff x="0" y="-66675"/>
            <a:chExt cx="3353112" cy="1428666"/>
          </a:xfrm>
        </p:grpSpPr>
        <p:sp>
          <p:nvSpPr>
            <p:cNvPr id="220" name="Google Shape;220;p33"/>
            <p:cNvSpPr/>
            <p:nvPr/>
          </p:nvSpPr>
          <p:spPr>
            <a:xfrm>
              <a:off x="0" y="0"/>
              <a:ext cx="3353112" cy="1361991"/>
            </a:xfrm>
            <a:custGeom>
              <a:rect b="b" l="l" r="r" t="t"/>
              <a:pathLst>
                <a:path extrusionOk="0" h="1361991" w="3353112">
                  <a:moveTo>
                    <a:pt x="15202" y="0"/>
                  </a:moveTo>
                  <a:lnTo>
                    <a:pt x="3337909" y="0"/>
                  </a:lnTo>
                  <a:cubicBezTo>
                    <a:pt x="3341941" y="0"/>
                    <a:pt x="3345808" y="1602"/>
                    <a:pt x="3348659" y="4453"/>
                  </a:cubicBezTo>
                  <a:cubicBezTo>
                    <a:pt x="3351510" y="7304"/>
                    <a:pt x="3353112" y="11171"/>
                    <a:pt x="3353112" y="15202"/>
                  </a:cubicBezTo>
                  <a:lnTo>
                    <a:pt x="3353112" y="1346788"/>
                  </a:lnTo>
                  <a:cubicBezTo>
                    <a:pt x="3353112" y="1350820"/>
                    <a:pt x="3351510" y="1354687"/>
                    <a:pt x="3348659" y="1357538"/>
                  </a:cubicBezTo>
                  <a:cubicBezTo>
                    <a:pt x="3345808" y="1360389"/>
                    <a:pt x="3341941" y="1361991"/>
                    <a:pt x="3337909" y="1361991"/>
                  </a:cubicBezTo>
                  <a:lnTo>
                    <a:pt x="15202" y="1361991"/>
                  </a:lnTo>
                  <a:cubicBezTo>
                    <a:pt x="11171" y="1361991"/>
                    <a:pt x="7304" y="1360389"/>
                    <a:pt x="4453" y="1357538"/>
                  </a:cubicBezTo>
                  <a:cubicBezTo>
                    <a:pt x="1602" y="1354687"/>
                    <a:pt x="0" y="1350820"/>
                    <a:pt x="0" y="1346788"/>
                  </a:cubicBezTo>
                  <a:lnTo>
                    <a:pt x="0" y="15202"/>
                  </a:lnTo>
                  <a:cubicBezTo>
                    <a:pt x="0" y="11171"/>
                    <a:pt x="1602" y="7304"/>
                    <a:pt x="4453" y="4453"/>
                  </a:cubicBezTo>
                  <a:cubicBezTo>
                    <a:pt x="7304" y="1602"/>
                    <a:pt x="11171" y="0"/>
                    <a:pt x="15202" y="0"/>
                  </a:cubicBezTo>
                  <a:close/>
                </a:path>
              </a:pathLst>
            </a:custGeom>
            <a:solidFill>
              <a:srgbClr val="195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3"/>
            <p:cNvSpPr txBox="1"/>
            <p:nvPr/>
          </p:nvSpPr>
          <p:spPr>
            <a:xfrm>
              <a:off x="0" y="-66675"/>
              <a:ext cx="3353100" cy="14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33"/>
          <p:cNvSpPr txBox="1"/>
          <p:nvPr/>
        </p:nvSpPr>
        <p:spPr>
          <a:xfrm>
            <a:off x="3744962" y="3217950"/>
            <a:ext cx="10798200" cy="2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Fiscal Year 2026</a:t>
            </a:r>
            <a:endParaRPr b="1" sz="8050">
              <a:solidFill>
                <a:srgbClr val="FDFB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 Update</a:t>
            </a:r>
            <a:endParaRPr b="1" sz="8050">
              <a:solidFill>
                <a:srgbClr val="FDFB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